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3"/>
  </p:handoutMasterIdLst>
  <p:sldIdLst>
    <p:sldId id="257" r:id="rId2"/>
  </p:sldIdLst>
  <p:sldSz cx="32918400" cy="21945600"/>
  <p:notesSz cx="7010400" cy="9296400"/>
  <p:defaultText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p:cViewPr>
        <p:scale>
          <a:sx n="46" d="100"/>
          <a:sy n="46" d="100"/>
        </p:scale>
        <p:origin x="1944" y="344"/>
      </p:cViewPr>
      <p:guideLst>
        <p:guide orient="horz" pos="6912"/>
        <p:guide pos="10368"/>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435696DD-62A4-4479-809C-A45068DD4DE8}" type="datetimeFigureOut">
              <a:rPr lang="en-US" smtClean="0"/>
              <a:t>7/19/19</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AEEEAFDB-8BF4-4A1B-8A62-96610A2E1D75}" type="slidenum">
              <a:rPr lang="en-US" smtClean="0"/>
              <a:t>‹#›</a:t>
            </a:fld>
            <a:endParaRPr lang="en-US" dirty="0"/>
          </a:p>
        </p:txBody>
      </p:sp>
    </p:spTree>
    <p:extLst>
      <p:ext uri="{BB962C8B-B14F-4D97-AF65-F5344CB8AC3E}">
        <p14:creationId xmlns:p14="http://schemas.microsoft.com/office/powerpoint/2010/main" val="1605197077"/>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tiff>
</file>

<file path=ppt/media/image4.tiff>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2"/>
            <a:ext cx="27980640" cy="4704080"/>
          </a:xfrm>
        </p:spPr>
        <p:txBody>
          <a:bodyPr/>
          <a:lstStyle/>
          <a:p>
            <a:r>
              <a:rPr lang="en-US"/>
              <a:t>Click to edit Master title style</a:t>
            </a:r>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919310" y="2814321"/>
            <a:ext cx="26660477" cy="5991860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926459" y="2814321"/>
            <a:ext cx="79444213" cy="599186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082"/>
            <a:ext cx="27980640" cy="4358640"/>
          </a:xfrm>
        </p:spPr>
        <p:txBody>
          <a:bodyPr anchor="t"/>
          <a:lstStyle>
            <a:lvl1pPr algn="l">
              <a:defRPr sz="13700" b="1" cap="all"/>
            </a:lvl1pPr>
          </a:lstStyle>
          <a:p>
            <a:r>
              <a:rPr lang="en-US"/>
              <a:t>Click to edit Master title style</a:t>
            </a:r>
          </a:p>
        </p:txBody>
      </p:sp>
      <p:sp>
        <p:nvSpPr>
          <p:cNvPr id="3" name="Text Placeholder 2"/>
          <p:cNvSpPr>
            <a:spLocks noGrp="1"/>
          </p:cNvSpPr>
          <p:nvPr>
            <p:ph type="body" idx="1"/>
          </p:nvPr>
        </p:nvSpPr>
        <p:spPr>
          <a:xfrm>
            <a:off x="2600327" y="9301483"/>
            <a:ext cx="27980640" cy="4800598"/>
          </a:xfr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926457" y="16388081"/>
            <a:ext cx="53052343"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527442" y="16388081"/>
            <a:ext cx="53052347"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4912362"/>
            <a:ext cx="14544677"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4" name="Content Placeholder 3"/>
          <p:cNvSpPr>
            <a:spLocks noGrp="1"/>
          </p:cNvSpPr>
          <p:nvPr>
            <p:ph sz="half" idx="2"/>
          </p:nvPr>
        </p:nvSpPr>
        <p:spPr>
          <a:xfrm>
            <a:off x="1645920" y="6959600"/>
            <a:ext cx="14544677"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4912362"/>
            <a:ext cx="14550390"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6" name="Content Placeholder 5"/>
          <p:cNvSpPr>
            <a:spLocks noGrp="1"/>
          </p:cNvSpPr>
          <p:nvPr>
            <p:ph sz="quarter" idx="4"/>
          </p:nvPr>
        </p:nvSpPr>
        <p:spPr>
          <a:xfrm>
            <a:off x="16722092" y="6959600"/>
            <a:ext cx="14550390"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873760"/>
            <a:ext cx="10829927" cy="3718560"/>
          </a:xfrm>
        </p:spPr>
        <p:txBody>
          <a:bodyPr anchor="b"/>
          <a:lstStyle>
            <a:lvl1pPr algn="l">
              <a:defRPr sz="6900" b="1"/>
            </a:lvl1pPr>
          </a:lstStyle>
          <a:p>
            <a:r>
              <a:rPr lang="en-US"/>
              <a:t>Click to edit Master title style</a:t>
            </a:r>
          </a:p>
        </p:txBody>
      </p:sp>
      <p:sp>
        <p:nvSpPr>
          <p:cNvPr id="3" name="Content Placeholder 2"/>
          <p:cNvSpPr>
            <a:spLocks noGrp="1"/>
          </p:cNvSpPr>
          <p:nvPr>
            <p:ph idx="1"/>
          </p:nvPr>
        </p:nvSpPr>
        <p:spPr>
          <a:xfrm>
            <a:off x="12870180" y="873761"/>
            <a:ext cx="18402300" cy="18729962"/>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2" y="4592321"/>
            <a:ext cx="10829927" cy="15011402"/>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p:spPr>
        <p:txBody>
          <a:bodyPr anchor="b"/>
          <a:lstStyle>
            <a:lvl1pPr algn="l">
              <a:defRPr sz="6900" b="1"/>
            </a:lvl1pPr>
          </a:lstStyle>
          <a:p>
            <a:r>
              <a:rPr lang="en-US"/>
              <a:t>Click to edit Master title style</a:t>
            </a:r>
          </a:p>
        </p:txBody>
      </p:sp>
      <p:sp>
        <p:nvSpPr>
          <p:cNvPr id="3" name="Picture Placeholder 2"/>
          <p:cNvSpPr>
            <a:spLocks noGrp="1"/>
          </p:cNvSpPr>
          <p:nvPr>
            <p:ph type="pic" idx="1"/>
          </p:nvPr>
        </p:nvSpPr>
        <p:spPr>
          <a:xfrm>
            <a:off x="6452237" y="1960880"/>
            <a:ext cx="19751040" cy="13167360"/>
          </a:xfr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dirty="0"/>
          </a:p>
        </p:txBody>
      </p:sp>
      <p:sp>
        <p:nvSpPr>
          <p:cNvPr id="4" name="Text Placeholder 3"/>
          <p:cNvSpPr>
            <a:spLocks noGrp="1"/>
          </p:cNvSpPr>
          <p:nvPr>
            <p:ph type="body" sz="half" idx="2"/>
          </p:nvPr>
        </p:nvSpPr>
        <p:spPr>
          <a:xfrm>
            <a:off x="6452237" y="17175482"/>
            <a:ext cx="19751040" cy="2575558"/>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D4606477-2ED9-4887-80D8-8A9ED8E84A89}" type="datetimeFigureOut">
              <a:rPr lang="en-US" smtClean="0"/>
              <a:pPr/>
              <a:t>7/19/19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313502" tIns="156751" rIns="313502" bIns="156751" rtlCol="0" anchor="ctr">
            <a:normAutofit/>
          </a:bodyPr>
          <a:lstStyle/>
          <a:p>
            <a:r>
              <a:rPr lang="en-US"/>
              <a:t>Click to edit Master title style</a:t>
            </a:r>
          </a:p>
        </p:txBody>
      </p:sp>
      <p:sp>
        <p:nvSpPr>
          <p:cNvPr id="3" name="Text Placeholder 2"/>
          <p:cNvSpPr>
            <a:spLocks noGrp="1"/>
          </p:cNvSpPr>
          <p:nvPr>
            <p:ph type="body" idx="1"/>
          </p:nvPr>
        </p:nvSpPr>
        <p:spPr>
          <a:xfrm>
            <a:off x="1645920" y="5120641"/>
            <a:ext cx="29626560" cy="14483082"/>
          </a:xfrm>
          <a:prstGeom prst="rect">
            <a:avLst/>
          </a:prstGeom>
        </p:spPr>
        <p:txBody>
          <a:bodyPr vert="horz" lIns="313502" tIns="156751" rIns="313502" bIns="1567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20340322"/>
            <a:ext cx="7680960" cy="1168400"/>
          </a:xfrm>
          <a:prstGeom prst="rect">
            <a:avLst/>
          </a:prstGeom>
        </p:spPr>
        <p:txBody>
          <a:bodyPr vert="horz" lIns="313502" tIns="156751" rIns="313502" bIns="156751" rtlCol="0" anchor="ctr"/>
          <a:lstStyle>
            <a:lvl1pPr algn="l">
              <a:defRPr sz="4100">
                <a:solidFill>
                  <a:schemeClr val="tx1">
                    <a:tint val="75000"/>
                  </a:schemeClr>
                </a:solidFill>
              </a:defRPr>
            </a:lvl1pPr>
          </a:lstStyle>
          <a:p>
            <a:fld id="{D4606477-2ED9-4887-80D8-8A9ED8E84A89}" type="datetimeFigureOut">
              <a:rPr lang="en-US" smtClean="0"/>
              <a:pPr/>
              <a:t>7/19/19</a:t>
            </a:fld>
            <a:endParaRPr lang="en-US" dirty="0"/>
          </a:p>
        </p:txBody>
      </p:sp>
      <p:sp>
        <p:nvSpPr>
          <p:cNvPr id="5" name="Footer Placeholder 4"/>
          <p:cNvSpPr>
            <a:spLocks noGrp="1"/>
          </p:cNvSpPr>
          <p:nvPr>
            <p:ph type="ftr" sz="quarter" idx="3"/>
          </p:nvPr>
        </p:nvSpPr>
        <p:spPr>
          <a:xfrm>
            <a:off x="11247120" y="20340322"/>
            <a:ext cx="10424160" cy="1168400"/>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591520" y="20340322"/>
            <a:ext cx="7680960" cy="1168400"/>
          </a:xfrm>
          <a:prstGeom prst="rect">
            <a:avLst/>
          </a:prstGeom>
        </p:spPr>
        <p:txBody>
          <a:bodyPr vert="horz" lIns="313502" tIns="156751" rIns="313502" bIns="156751" rtlCol="0" anchor="ctr"/>
          <a:lstStyle>
            <a:lvl1pPr algn="r">
              <a:defRPr sz="4100">
                <a:solidFill>
                  <a:schemeClr val="tx1">
                    <a:tint val="75000"/>
                  </a:schemeClr>
                </a:solidFill>
              </a:defRPr>
            </a:lvl1pPr>
          </a:lstStyle>
          <a:p>
            <a:fld id="{2C04D78D-2684-44E5-A461-63E314112EE0}"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13502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3135020" rtl="0" eaLnBrk="1" latinLnBrk="0" hangingPunct="1">
        <a:spcBef>
          <a:spcPct val="20000"/>
        </a:spcBef>
        <a:buFont typeface="Arial" pitchFamily="34" charset="0"/>
        <a:buChar char="•"/>
        <a:defRPr sz="11000" kern="1200">
          <a:solidFill>
            <a:schemeClr val="tx1"/>
          </a:solidFill>
          <a:latin typeface="+mn-lt"/>
          <a:ea typeface="+mn-ea"/>
          <a:cs typeface="+mn-cs"/>
        </a:defRPr>
      </a:lvl1pPr>
      <a:lvl2pPr marL="2547204" indent="-979694" algn="l" defTabSz="3135020" rtl="0" eaLnBrk="1" latinLnBrk="0" hangingPunct="1">
        <a:spcBef>
          <a:spcPct val="20000"/>
        </a:spcBef>
        <a:buFont typeface="Arial" pitchFamily="34" charset="0"/>
        <a:buChar char="–"/>
        <a:defRPr sz="9600" kern="1200">
          <a:solidFill>
            <a:schemeClr val="tx1"/>
          </a:solidFill>
          <a:latin typeface="+mn-lt"/>
          <a:ea typeface="+mn-ea"/>
          <a:cs typeface="+mn-cs"/>
        </a:defRPr>
      </a:lvl2pPr>
      <a:lvl3pPr marL="3918776" indent="-783755" algn="l" defTabSz="3135020" rtl="0" eaLnBrk="1" latinLnBrk="0" hangingPunct="1">
        <a:spcBef>
          <a:spcPct val="20000"/>
        </a:spcBef>
        <a:buFont typeface="Arial" pitchFamily="34" charset="0"/>
        <a:buChar char="•"/>
        <a:defRPr sz="8200" kern="1200">
          <a:solidFill>
            <a:schemeClr val="tx1"/>
          </a:solidFill>
          <a:latin typeface="+mn-lt"/>
          <a:ea typeface="+mn-ea"/>
          <a:cs typeface="+mn-cs"/>
        </a:defRPr>
      </a:lvl3pPr>
      <a:lvl4pPr marL="548628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4pPr>
      <a:lvl5pPr marL="705379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5pPr>
      <a:lvl6pPr marL="862130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881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632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383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9pPr>
    </p:bodyStyle>
    <p:other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andon_long_color.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762" y="625952"/>
            <a:ext cx="8763000" cy="1359922"/>
          </a:xfrm>
          <a:prstGeom prst="rect">
            <a:avLst/>
          </a:prstGeom>
        </p:spPr>
      </p:pic>
      <p:sp>
        <p:nvSpPr>
          <p:cNvPr id="4" name="TextBox 3"/>
          <p:cNvSpPr txBox="1"/>
          <p:nvPr/>
        </p:nvSpPr>
        <p:spPr>
          <a:xfrm>
            <a:off x="685800" y="2000071"/>
            <a:ext cx="31546800" cy="1200329"/>
          </a:xfrm>
          <a:prstGeom prst="rect">
            <a:avLst/>
          </a:prstGeom>
          <a:noFill/>
        </p:spPr>
        <p:txBody>
          <a:bodyPr wrap="square" rtlCol="0">
            <a:spAutoFit/>
          </a:bodyPr>
          <a:lstStyle/>
          <a:p>
            <a:pPr algn="ctr"/>
            <a:r>
              <a:rPr lang="en-US" altLang="zh-CN" sz="7200" b="1" spc="50" dirty="0">
                <a:latin typeface="Arial"/>
                <a:cs typeface="Arial"/>
              </a:rPr>
              <a:t>Tangible Activity for Geometry</a:t>
            </a:r>
            <a:endParaRPr lang="en-US" sz="7200" b="1" spc="50" dirty="0">
              <a:latin typeface="Arial"/>
              <a:cs typeface="Arial"/>
            </a:endParaRPr>
          </a:p>
        </p:txBody>
      </p:sp>
      <p:sp>
        <p:nvSpPr>
          <p:cNvPr id="7" name="TextBox 6"/>
          <p:cNvSpPr txBox="1"/>
          <p:nvPr/>
        </p:nvSpPr>
        <p:spPr>
          <a:xfrm>
            <a:off x="775762" y="4947654"/>
            <a:ext cx="10287000" cy="6986528"/>
          </a:xfrm>
          <a:prstGeom prst="rect">
            <a:avLst/>
          </a:prstGeom>
          <a:noFill/>
        </p:spPr>
        <p:txBody>
          <a:bodyPr wrap="square" rtlCol="0">
            <a:spAutoFit/>
          </a:bodyPr>
          <a:lstStyle/>
          <a:p>
            <a:pPr algn="ctr"/>
            <a:r>
              <a:rPr lang="en-US" sz="4200" b="1" dirty="0">
                <a:latin typeface="Arial"/>
                <a:ea typeface="Times New Roman"/>
                <a:cs typeface="Arial"/>
              </a:rPr>
              <a:t>Abstract</a:t>
            </a:r>
          </a:p>
          <a:p>
            <a:pPr algn="just">
              <a:spcBef>
                <a:spcPts val="1200"/>
              </a:spcBef>
            </a:pPr>
            <a:r>
              <a:rPr lang="en-US" sz="3600" dirty="0">
                <a:latin typeface="Arial" panose="020B0604020202020204" pitchFamily="34" charset="0"/>
                <a:cs typeface="Arial" panose="020B0604020202020204" pitchFamily="34" charset="0"/>
              </a:rPr>
              <a:t>Tangible Activities for Geometry (TAG) aims to assist middle school students to learn the fundamentals of geometry by interacting with a teachable robot. TAG is programmed using Python on the Lego Mindstorms (Linux) and utilizes positional data from a motion capture system to support geometric movements. Students interact with TAG through an iOS app that provides verbal feedback that resembles an interaction between the student’s peers instead of a teacher.</a:t>
            </a:r>
          </a:p>
        </p:txBody>
      </p:sp>
      <p:sp>
        <p:nvSpPr>
          <p:cNvPr id="110" name="TextBox 109"/>
          <p:cNvSpPr txBox="1"/>
          <p:nvPr/>
        </p:nvSpPr>
        <p:spPr>
          <a:xfrm>
            <a:off x="11443852" y="14278213"/>
            <a:ext cx="10058400" cy="7355860"/>
          </a:xfrm>
          <a:prstGeom prst="rect">
            <a:avLst/>
          </a:prstGeom>
          <a:noFill/>
        </p:spPr>
        <p:txBody>
          <a:bodyPr wrap="square" rtlCol="0">
            <a:spAutoFit/>
          </a:bodyPr>
          <a:lstStyle/>
          <a:p>
            <a:pPr algn="ctr"/>
            <a:r>
              <a:rPr lang="en-US" sz="4200" b="1" dirty="0">
                <a:latin typeface="Arial"/>
                <a:ea typeface="Times New Roman"/>
                <a:cs typeface="Arial"/>
              </a:rPr>
              <a:t>Design and Environment</a:t>
            </a:r>
          </a:p>
          <a:p>
            <a:pPr algn="just">
              <a:spcBef>
                <a:spcPts val="1200"/>
              </a:spcBef>
            </a:pPr>
            <a:r>
              <a:rPr lang="en-US" sz="3000" dirty="0">
                <a:solidFill>
                  <a:prstClr val="black"/>
                </a:solidFill>
                <a:latin typeface="Arial"/>
                <a:cs typeface="Arial"/>
              </a:rPr>
              <a:t>The project environment consists of the robot and the motion capture system. The robot contains four motion capture markers that are fixed horizontally near center of the robot. The OptiTrack is a multi-camera 3D motion tracking system integrated into the lab space to capture position and orientation. Nine high-definition cameras are fixed to ensure accurate measurement of the markers in any direction. On the ground, the two intersecting tapes mimics the x-axis and y-axis coordinate grid which allows the robot to conduct simple geometry problems in the standard grid taught in the classroom. This environment provides teachers with an easier method to communicate the lessons of geometry using the teachable robot to act as students’ peers are they work out geometric problems.</a:t>
            </a:r>
          </a:p>
        </p:txBody>
      </p:sp>
      <p:sp>
        <p:nvSpPr>
          <p:cNvPr id="2" name="TextBox 1"/>
          <p:cNvSpPr txBox="1"/>
          <p:nvPr/>
        </p:nvSpPr>
        <p:spPr>
          <a:xfrm>
            <a:off x="12196750" y="3247072"/>
            <a:ext cx="8524899" cy="1477328"/>
          </a:xfrm>
          <a:prstGeom prst="rect">
            <a:avLst/>
          </a:prstGeom>
          <a:noFill/>
        </p:spPr>
        <p:txBody>
          <a:bodyPr wrap="none" rtlCol="0">
            <a:spAutoFit/>
          </a:bodyPr>
          <a:lstStyle/>
          <a:p>
            <a:pPr lvl="0" algn="ctr"/>
            <a:r>
              <a:rPr lang="en-US" sz="5200" dirty="0">
                <a:solidFill>
                  <a:prstClr val="black"/>
                </a:solidFill>
                <a:latin typeface="Arial"/>
                <a:cs typeface="Arial"/>
              </a:rPr>
              <a:t>Kevin Chen</a:t>
            </a:r>
            <a:r>
              <a:rPr lang="en-US" sz="5200" baseline="30000" dirty="0">
                <a:solidFill>
                  <a:prstClr val="black"/>
                </a:solidFill>
                <a:latin typeface="Arial"/>
                <a:cs typeface="Arial"/>
              </a:rPr>
              <a:t>1</a:t>
            </a:r>
            <a:r>
              <a:rPr lang="en-US" sz="5200" dirty="0">
                <a:solidFill>
                  <a:prstClr val="black"/>
                </a:solidFill>
                <a:latin typeface="Arial"/>
                <a:cs typeface="Arial"/>
              </a:rPr>
              <a:t>, Sicong Liu</a:t>
            </a:r>
            <a:r>
              <a:rPr lang="en-US" sz="5200" baseline="30000" dirty="0">
                <a:solidFill>
                  <a:prstClr val="black"/>
                </a:solidFill>
                <a:latin typeface="Arial"/>
                <a:cs typeface="Arial"/>
              </a:rPr>
              <a:t>2</a:t>
            </a:r>
          </a:p>
          <a:p>
            <a:pPr algn="ctr">
              <a:spcBef>
                <a:spcPts val="2400"/>
              </a:spcBef>
            </a:pPr>
            <a:r>
              <a:rPr lang="en-US" sz="1800" dirty="0">
                <a:solidFill>
                  <a:prstClr val="black"/>
                </a:solidFill>
                <a:latin typeface="Arial"/>
                <a:cs typeface="Arial"/>
              </a:rPr>
              <a:t>1. NYU Tandon School of Engineering      2. NYU Tandon School of Engineering</a:t>
            </a:r>
          </a:p>
        </p:txBody>
      </p:sp>
      <p:sp>
        <p:nvSpPr>
          <p:cNvPr id="131" name="TextBox 130"/>
          <p:cNvSpPr txBox="1"/>
          <p:nvPr/>
        </p:nvSpPr>
        <p:spPr>
          <a:xfrm>
            <a:off x="819189" y="13816548"/>
            <a:ext cx="10287000" cy="7817525"/>
          </a:xfrm>
          <a:prstGeom prst="rect">
            <a:avLst/>
          </a:prstGeom>
          <a:noFill/>
        </p:spPr>
        <p:txBody>
          <a:bodyPr wrap="square" rtlCol="0">
            <a:spAutoFit/>
          </a:bodyPr>
          <a:lstStyle/>
          <a:p>
            <a:pPr algn="ctr">
              <a:spcBef>
                <a:spcPts val="1200"/>
              </a:spcBef>
            </a:pPr>
            <a:r>
              <a:rPr lang="en-US" altLang="zh-CN" sz="4200" b="1" dirty="0">
                <a:solidFill>
                  <a:prstClr val="black"/>
                </a:solidFill>
                <a:latin typeface="Arial"/>
                <a:ea typeface="Times New Roman"/>
                <a:cs typeface="Arial"/>
              </a:rPr>
              <a:t>Background</a:t>
            </a:r>
            <a:endParaRPr lang="en-US" altLang="zh-CN" sz="4200" dirty="0">
              <a:solidFill>
                <a:schemeClr val="bg1"/>
              </a:solidFill>
              <a:latin typeface="Arial"/>
              <a:ea typeface="Times New Roman"/>
              <a:cs typeface="Arial"/>
            </a:endParaRPr>
          </a:p>
          <a:p>
            <a:pPr algn="just">
              <a:spcBef>
                <a:spcPts val="1200"/>
              </a:spcBef>
            </a:pPr>
            <a:r>
              <a:rPr lang="en-US" sz="3000" dirty="0">
                <a:latin typeface="Arial"/>
                <a:cs typeface="Arial"/>
              </a:rPr>
              <a:t>Sitting in the classroom isn’t always an effective method for students to learn abstract topics like geometry. However, students are more engaged while interacting with physical devices like robots. Robots are always a powerful tool for students in STEM learning, improving comprehension and improving confidence in their skills [1]. In this research project, the learning environment (a robot and motion-capture system) is developed as a teachable agent to help students learn simple geometry, as well as provide students with feedback. This research also explores students’ emotion responses to solving geometric problems to improve the learning experience</a:t>
            </a:r>
            <a:r>
              <a:rPr lang="en-US" sz="3000" dirty="0">
                <a:solidFill>
                  <a:prstClr val="black"/>
                </a:solidFill>
                <a:latin typeface="Arial"/>
                <a:cs typeface="Arial"/>
              </a:rPr>
              <a:t>. Known as attribution theory, </a:t>
            </a:r>
            <a:r>
              <a:rPr lang="en-US" sz="3000" dirty="0">
                <a:latin typeface="Arial"/>
                <a:cs typeface="Arial"/>
              </a:rPr>
              <a:t>students identify more easily with peers than teachers. When a student makes a mistake, he/she isn’t overwhelmed because it is interaction between peers.</a:t>
            </a:r>
          </a:p>
        </p:txBody>
      </p:sp>
      <p:sp>
        <p:nvSpPr>
          <p:cNvPr id="42" name="TextBox 41"/>
          <p:cNvSpPr txBox="1"/>
          <p:nvPr/>
        </p:nvSpPr>
        <p:spPr>
          <a:xfrm>
            <a:off x="21945598" y="17602200"/>
            <a:ext cx="10287002" cy="4031873"/>
          </a:xfrm>
          <a:prstGeom prst="rect">
            <a:avLst/>
          </a:prstGeom>
          <a:noFill/>
        </p:spPr>
        <p:txBody>
          <a:bodyPr wrap="square" rtlCol="0">
            <a:spAutoFit/>
          </a:bodyPr>
          <a:lstStyle/>
          <a:p>
            <a:pPr algn="ctr">
              <a:spcAft>
                <a:spcPts val="1200"/>
              </a:spcAft>
            </a:pPr>
            <a:r>
              <a:rPr lang="en-US" sz="4200" b="1" dirty="0">
                <a:latin typeface="Arial"/>
                <a:cs typeface="Arial"/>
              </a:rPr>
              <a:t>Works Cited</a:t>
            </a:r>
          </a:p>
          <a:p>
            <a:r>
              <a:rPr lang="en-US" sz="1800" dirty="0">
                <a:latin typeface="Arial"/>
                <a:cs typeface="Arial"/>
              </a:rPr>
              <a:t>[1] V. A. Aleven and K. R. Koedinger. 2002. An effective metacognitive strategy: Learning by doing and explaining with a computer-based Cognitive Tutor. Cognitive science, 26(2), 147-179. </a:t>
            </a:r>
          </a:p>
          <a:p>
            <a:r>
              <a:rPr lang="en-US" sz="1800" dirty="0">
                <a:latin typeface="Arial"/>
                <a:cs typeface="Arial"/>
              </a:rPr>
              <a:t>[2] W. Burleson, D. B. Harlow, K. J. Nilsen, K. Perlin, N. Freed, C. Jensen, B. Lahey, P. Lu, K. </a:t>
            </a:r>
            <a:r>
              <a:rPr lang="en-US" sz="1800" dirty="0" err="1">
                <a:latin typeface="Arial"/>
                <a:cs typeface="Arial"/>
              </a:rPr>
              <a:t>Muldner</a:t>
            </a:r>
            <a:r>
              <a:rPr lang="en-US" sz="1800" dirty="0">
                <a:latin typeface="Arial"/>
                <a:cs typeface="Arial"/>
              </a:rPr>
              <a:t>. 2018. Active Learning Environments with Robotic Tangibles: </a:t>
            </a:r>
            <a:r>
              <a:rPr lang="en-US" sz="1800" dirty="0" err="1">
                <a:latin typeface="Arial"/>
                <a:cs typeface="Arial"/>
              </a:rPr>
              <a:t>Childrens</a:t>
            </a:r>
            <a:r>
              <a:rPr lang="en-US" sz="1800" dirty="0">
                <a:latin typeface="Arial"/>
                <a:cs typeface="Arial"/>
              </a:rPr>
              <a:t> Physical and Virtual Spatial Programming Experiences. IEEE Transactions on Learning Technologies, 11(1), 96–106. https://doi.org/10.1109/TLT.2017.2724031</a:t>
            </a:r>
          </a:p>
          <a:p>
            <a:pPr algn="ctr"/>
            <a:r>
              <a:rPr lang="en-US" sz="4200" b="1" dirty="0">
                <a:latin typeface="Arial"/>
                <a:cs typeface="Arial"/>
              </a:rPr>
              <a:t>Acknowledgement</a:t>
            </a:r>
          </a:p>
          <a:p>
            <a:pPr lvl="0" algn="just"/>
            <a:r>
              <a:rPr lang="en-US" sz="1800" dirty="0">
                <a:latin typeface="Arial" panose="020B0604020202020204" pitchFamily="34" charset="0"/>
                <a:cs typeface="Arial" panose="020B0604020202020204" pitchFamily="34" charset="0"/>
              </a:rPr>
              <a:t>This work was generously funded by NYU Tandon School of Engineering’s Office of Undergraduate Academics and special thanks to NYU-X Lab: Winslow Burleson (PhD), Jeremy Rowe (EdD), Gustavo de Oliveira Almeida (PhD) for research guidance and support.</a:t>
            </a:r>
            <a:endParaRPr lang="en-US" sz="1800" dirty="0">
              <a:latin typeface="Arial"/>
              <a:cs typeface="Arial"/>
            </a:endParaRPr>
          </a:p>
        </p:txBody>
      </p:sp>
      <p:pic>
        <p:nvPicPr>
          <p:cNvPr id="16" name="图片 15" descr="图片包含 室内, LEGO&#10;&#10;描述已自动生成">
            <a:extLst>
              <a:ext uri="{FF2B5EF4-FFF2-40B4-BE49-F238E27FC236}">
                <a16:creationId xmlns:a16="http://schemas.microsoft.com/office/drawing/2014/main" id="{5D8497DC-B87C-4119-9894-87F4963F789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448" t="1124" r="24116" b="5530"/>
          <a:stretch/>
        </p:blipFill>
        <p:spPr>
          <a:xfrm>
            <a:off x="15193359" y="8314738"/>
            <a:ext cx="4085241" cy="4486862"/>
          </a:xfrm>
          <a:prstGeom prst="rect">
            <a:avLst/>
          </a:prstGeom>
        </p:spPr>
      </p:pic>
      <p:sp>
        <p:nvSpPr>
          <p:cNvPr id="64" name="TextBox 26">
            <a:extLst>
              <a:ext uri="{FF2B5EF4-FFF2-40B4-BE49-F238E27FC236}">
                <a16:creationId xmlns:a16="http://schemas.microsoft.com/office/drawing/2014/main" id="{5DF6E6B9-313C-4BE4-803D-12E5ADDBE021}"/>
              </a:ext>
            </a:extLst>
          </p:cNvPr>
          <p:cNvSpPr txBox="1"/>
          <p:nvPr/>
        </p:nvSpPr>
        <p:spPr>
          <a:xfrm>
            <a:off x="1143000" y="13515759"/>
            <a:ext cx="4610173" cy="461665"/>
          </a:xfrm>
          <a:prstGeom prst="rect">
            <a:avLst/>
          </a:prstGeom>
          <a:noFill/>
        </p:spPr>
        <p:txBody>
          <a:bodyPr wrap="none" rtlCol="0">
            <a:spAutoFit/>
          </a:bodyPr>
          <a:lstStyle/>
          <a:p>
            <a:pPr algn="ctr"/>
            <a:r>
              <a:rPr lang="en-US" sz="2400" i="1" dirty="0">
                <a:latin typeface="Arial"/>
                <a:cs typeface="Arial"/>
              </a:rPr>
              <a:t>Figure 1: OptiTrack Environment</a:t>
            </a:r>
          </a:p>
        </p:txBody>
      </p:sp>
      <p:sp>
        <p:nvSpPr>
          <p:cNvPr id="43" name="TextBox 26">
            <a:extLst>
              <a:ext uri="{FF2B5EF4-FFF2-40B4-BE49-F238E27FC236}">
                <a16:creationId xmlns:a16="http://schemas.microsoft.com/office/drawing/2014/main" id="{3093AC28-F978-4A03-A525-FF50B1E32F5F}"/>
              </a:ext>
            </a:extLst>
          </p:cNvPr>
          <p:cNvSpPr txBox="1"/>
          <p:nvPr/>
        </p:nvSpPr>
        <p:spPr>
          <a:xfrm>
            <a:off x="21826218" y="15087600"/>
            <a:ext cx="4608569" cy="461665"/>
          </a:xfrm>
          <a:prstGeom prst="rect">
            <a:avLst/>
          </a:prstGeom>
          <a:noFill/>
        </p:spPr>
        <p:txBody>
          <a:bodyPr wrap="none" rtlCol="0">
            <a:spAutoFit/>
          </a:bodyPr>
          <a:lstStyle/>
          <a:p>
            <a:pPr algn="ctr"/>
            <a:r>
              <a:rPr lang="en-US" sz="2400" i="1" dirty="0">
                <a:latin typeface="Arial"/>
                <a:cs typeface="Arial"/>
              </a:rPr>
              <a:t>Figure 5: OptiTrack Data Stream</a:t>
            </a:r>
          </a:p>
        </p:txBody>
      </p:sp>
      <p:cxnSp>
        <p:nvCxnSpPr>
          <p:cNvPr id="19" name="Straight Connector 18">
            <a:extLst>
              <a:ext uri="{FF2B5EF4-FFF2-40B4-BE49-F238E27FC236}">
                <a16:creationId xmlns:a16="http://schemas.microsoft.com/office/drawing/2014/main" id="{0CDB86D2-1136-2D41-BAD3-CDEDBF606B7A}"/>
              </a:ext>
            </a:extLst>
          </p:cNvPr>
          <p:cNvCxnSpPr/>
          <p:nvPr/>
        </p:nvCxnSpPr>
        <p:spPr>
          <a:xfrm>
            <a:off x="762000" y="4800600"/>
            <a:ext cx="31470600" cy="0"/>
          </a:xfrm>
          <a:prstGeom prst="line">
            <a:avLst/>
          </a:prstGeom>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328AA061-1F0A-754D-B13D-521B880F579D}"/>
              </a:ext>
            </a:extLst>
          </p:cNvPr>
          <p:cNvSpPr txBox="1"/>
          <p:nvPr/>
        </p:nvSpPr>
        <p:spPr>
          <a:xfrm>
            <a:off x="21945598" y="15468600"/>
            <a:ext cx="10287002" cy="2277547"/>
          </a:xfrm>
          <a:prstGeom prst="rect">
            <a:avLst/>
          </a:prstGeom>
          <a:noFill/>
        </p:spPr>
        <p:txBody>
          <a:bodyPr wrap="square" rtlCol="0">
            <a:spAutoFit/>
          </a:bodyPr>
          <a:lstStyle/>
          <a:p>
            <a:pPr lvl="0" algn="ctr"/>
            <a:r>
              <a:rPr lang="en-US" sz="4200" b="1" dirty="0">
                <a:solidFill>
                  <a:prstClr val="black"/>
                </a:solidFill>
                <a:latin typeface="Arial"/>
                <a:cs typeface="Arial"/>
              </a:rPr>
              <a:t>Future Development</a:t>
            </a:r>
            <a:endParaRPr lang="en-US" sz="3000" dirty="0">
              <a:solidFill>
                <a:prstClr val="black"/>
              </a:solidFill>
              <a:latin typeface="Arial"/>
              <a:cs typeface="Arial"/>
            </a:endParaRPr>
          </a:p>
          <a:p>
            <a:pPr algn="just">
              <a:spcBef>
                <a:spcPts val="1200"/>
              </a:spcBef>
            </a:pPr>
            <a:r>
              <a:rPr lang="en-US" sz="3000" dirty="0">
                <a:solidFill>
                  <a:prstClr val="black"/>
                </a:solidFill>
                <a:latin typeface="Arial"/>
                <a:cs typeface="Arial"/>
              </a:rPr>
              <a:t>Next steps would be integrating sensors such as a brain computer interface to capture EEG to measure emotional responses such as engagement, anxiety, and enjoyment.</a:t>
            </a:r>
          </a:p>
        </p:txBody>
      </p:sp>
      <p:sp>
        <p:nvSpPr>
          <p:cNvPr id="24" name="TextBox 23">
            <a:extLst>
              <a:ext uri="{FF2B5EF4-FFF2-40B4-BE49-F238E27FC236}">
                <a16:creationId xmlns:a16="http://schemas.microsoft.com/office/drawing/2014/main" id="{5FEBD2F4-EAD9-4F40-ABC3-29B7B0154041}"/>
              </a:ext>
            </a:extLst>
          </p:cNvPr>
          <p:cNvSpPr txBox="1"/>
          <p:nvPr/>
        </p:nvSpPr>
        <p:spPr>
          <a:xfrm>
            <a:off x="21855636" y="4947654"/>
            <a:ext cx="10287002" cy="6432530"/>
          </a:xfrm>
          <a:prstGeom prst="rect">
            <a:avLst/>
          </a:prstGeom>
          <a:noFill/>
        </p:spPr>
        <p:txBody>
          <a:bodyPr wrap="square" rtlCol="0">
            <a:spAutoFit/>
          </a:bodyPr>
          <a:lstStyle/>
          <a:p>
            <a:pPr lvl="0" algn="ctr"/>
            <a:r>
              <a:rPr lang="en-US" sz="4200" b="1" dirty="0">
                <a:solidFill>
                  <a:prstClr val="black"/>
                </a:solidFill>
                <a:latin typeface="Arial"/>
                <a:cs typeface="Arial"/>
              </a:rPr>
              <a:t>Methodology</a:t>
            </a:r>
          </a:p>
          <a:p>
            <a:pPr algn="just">
              <a:spcBef>
                <a:spcPts val="1200"/>
              </a:spcBef>
            </a:pPr>
            <a:r>
              <a:rPr lang="en-US" sz="3000" dirty="0">
                <a:solidFill>
                  <a:prstClr val="black"/>
                </a:solidFill>
                <a:latin typeface="Arial"/>
                <a:cs typeface="Arial"/>
              </a:rPr>
              <a:t>With OptiTrack, EV3 robot, and iOS interface technologies integrated into this project, the Message Queuing Telemetry Transport (MQTT) server acts at the bridge to connect the components together. Software implements Python to gather data from the OptiTrack to send to the MQTT message broker which is analyzed on the iOS application and sends continuous feedback to the robot. For instance, if students moved the robot to (4, 2), the robot would receive commands from the iOS app to rotate to 0° orientation and drive until it reaches 4 in the positive x-axis, then the robot rotates to 90° orientation and drive until it reaches 2 in the positive y-axis.</a:t>
            </a:r>
          </a:p>
        </p:txBody>
      </p:sp>
      <p:pic>
        <p:nvPicPr>
          <p:cNvPr id="6" name="Picture 5">
            <a:extLst>
              <a:ext uri="{FF2B5EF4-FFF2-40B4-BE49-F238E27FC236}">
                <a16:creationId xmlns:a16="http://schemas.microsoft.com/office/drawing/2014/main" id="{6E3F8BCA-D1AA-7D42-B400-76C38FC40213}"/>
              </a:ext>
            </a:extLst>
          </p:cNvPr>
          <p:cNvPicPr>
            <a:picLocks noChangeAspect="1"/>
          </p:cNvPicPr>
          <p:nvPr/>
        </p:nvPicPr>
        <p:blipFill rotWithShape="1">
          <a:blip r:embed="rId4"/>
          <a:srcRect l="7689" t="8041" r="8528" b="6638"/>
          <a:stretch/>
        </p:blipFill>
        <p:spPr>
          <a:xfrm>
            <a:off x="6511122" y="11867252"/>
            <a:ext cx="4020900" cy="1684846"/>
          </a:xfrm>
          <a:prstGeom prst="rect">
            <a:avLst/>
          </a:prstGeom>
        </p:spPr>
      </p:pic>
      <p:pic>
        <p:nvPicPr>
          <p:cNvPr id="8" name="Picture 7">
            <a:extLst>
              <a:ext uri="{FF2B5EF4-FFF2-40B4-BE49-F238E27FC236}">
                <a16:creationId xmlns:a16="http://schemas.microsoft.com/office/drawing/2014/main" id="{320BF4EA-FFEA-2F45-8A73-3D9CB7CE8419}"/>
              </a:ext>
            </a:extLst>
          </p:cNvPr>
          <p:cNvPicPr>
            <a:picLocks noChangeAspect="1"/>
          </p:cNvPicPr>
          <p:nvPr/>
        </p:nvPicPr>
        <p:blipFill>
          <a:blip r:embed="rId5"/>
          <a:stretch>
            <a:fillRect/>
          </a:stretch>
        </p:blipFill>
        <p:spPr>
          <a:xfrm>
            <a:off x="1654472" y="11835370"/>
            <a:ext cx="3756604" cy="1680389"/>
          </a:xfrm>
          <a:prstGeom prst="rect">
            <a:avLst/>
          </a:prstGeom>
        </p:spPr>
      </p:pic>
      <p:pic>
        <p:nvPicPr>
          <p:cNvPr id="9" name="Picture 8" descr="A picture containing object&#10;&#10;Description automatically generated">
            <a:extLst>
              <a:ext uri="{FF2B5EF4-FFF2-40B4-BE49-F238E27FC236}">
                <a16:creationId xmlns:a16="http://schemas.microsoft.com/office/drawing/2014/main" id="{BE72F484-E0DC-D744-8991-1B0ECB67A1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482833" y="7504082"/>
            <a:ext cx="2057114" cy="355123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0" name="Oval 29">
            <a:extLst>
              <a:ext uri="{FF2B5EF4-FFF2-40B4-BE49-F238E27FC236}">
                <a16:creationId xmlns:a16="http://schemas.microsoft.com/office/drawing/2014/main" id="{818A4033-2555-2E4D-971A-38247BC19036}"/>
              </a:ext>
            </a:extLst>
          </p:cNvPr>
          <p:cNvSpPr/>
          <p:nvPr/>
        </p:nvSpPr>
        <p:spPr>
          <a:xfrm>
            <a:off x="13246608" y="11963428"/>
            <a:ext cx="3288792" cy="1447772"/>
          </a:xfrm>
          <a:prstGeom prst="ellipse">
            <a:avLst/>
          </a:prstGeom>
          <a:solidFill>
            <a:schemeClr val="bg1">
              <a:lumMod val="8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3600" dirty="0">
                <a:latin typeface="Century Gothic" panose="020B0502020202020204" pitchFamily="34" charset="0"/>
              </a:rPr>
              <a:t>OptiTrack</a:t>
            </a:r>
          </a:p>
        </p:txBody>
      </p:sp>
      <p:sp>
        <p:nvSpPr>
          <p:cNvPr id="37" name="Rounded Rectangle 36">
            <a:extLst>
              <a:ext uri="{FF2B5EF4-FFF2-40B4-BE49-F238E27FC236}">
                <a16:creationId xmlns:a16="http://schemas.microsoft.com/office/drawing/2014/main" id="{ECBA7F0D-C089-2E4F-88D2-3DE9C00FBD13}"/>
              </a:ext>
            </a:extLst>
          </p:cNvPr>
          <p:cNvSpPr/>
          <p:nvPr/>
        </p:nvSpPr>
        <p:spPr>
          <a:xfrm>
            <a:off x="18745200" y="8062456"/>
            <a:ext cx="2034707" cy="1081544"/>
          </a:xfrm>
          <a:prstGeom prst="roundRect">
            <a:avLst/>
          </a:prstGeom>
          <a:solidFill>
            <a:schemeClr val="bg1">
              <a:lumMod val="85000"/>
            </a:schemeClr>
          </a:solidFill>
        </p:spPr>
        <p:style>
          <a:lnRef idx="2">
            <a:schemeClr val="accent2"/>
          </a:lnRef>
          <a:fillRef idx="1">
            <a:schemeClr val="lt1"/>
          </a:fillRef>
          <a:effectRef idx="0">
            <a:schemeClr val="accent2"/>
          </a:effectRef>
          <a:fontRef idx="minor">
            <a:schemeClr val="dk1"/>
          </a:fontRef>
        </p:style>
        <p:txBody>
          <a:bodyPr rtlCol="0" anchor="ctr"/>
          <a:lstStyle/>
          <a:p>
            <a:pPr algn="ctr"/>
            <a:r>
              <a:rPr lang="en-US" sz="3600" dirty="0">
                <a:latin typeface="Century Gothic" panose="020B0502020202020204" pitchFamily="34" charset="0"/>
              </a:rPr>
              <a:t>MQTT Server</a:t>
            </a:r>
          </a:p>
        </p:txBody>
      </p:sp>
      <p:sp>
        <p:nvSpPr>
          <p:cNvPr id="45" name="Oval 44">
            <a:extLst>
              <a:ext uri="{FF2B5EF4-FFF2-40B4-BE49-F238E27FC236}">
                <a16:creationId xmlns:a16="http://schemas.microsoft.com/office/drawing/2014/main" id="{5AB28916-5252-964B-97EF-D288E5EC9CF8}"/>
              </a:ext>
            </a:extLst>
          </p:cNvPr>
          <p:cNvSpPr/>
          <p:nvPr/>
        </p:nvSpPr>
        <p:spPr>
          <a:xfrm>
            <a:off x="13760202" y="7772400"/>
            <a:ext cx="2241798" cy="1447772"/>
          </a:xfrm>
          <a:prstGeom prst="ellipse">
            <a:avLst/>
          </a:prstGeom>
          <a:solidFill>
            <a:schemeClr val="bg1">
              <a:lumMod val="8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3600" dirty="0">
                <a:latin typeface="Century Gothic" panose="020B0502020202020204" pitchFamily="34" charset="0"/>
              </a:rPr>
              <a:t>iOS App</a:t>
            </a:r>
          </a:p>
        </p:txBody>
      </p:sp>
      <p:sp>
        <p:nvSpPr>
          <p:cNvPr id="46" name="Oval 45">
            <a:extLst>
              <a:ext uri="{FF2B5EF4-FFF2-40B4-BE49-F238E27FC236}">
                <a16:creationId xmlns:a16="http://schemas.microsoft.com/office/drawing/2014/main" id="{ED531939-68BA-6140-A6E5-69A4D055642B}"/>
              </a:ext>
            </a:extLst>
          </p:cNvPr>
          <p:cNvSpPr/>
          <p:nvPr/>
        </p:nvSpPr>
        <p:spPr>
          <a:xfrm>
            <a:off x="18516600" y="12039628"/>
            <a:ext cx="2293803" cy="1447772"/>
          </a:xfrm>
          <a:prstGeom prst="ellipse">
            <a:avLst/>
          </a:prstGeom>
          <a:solidFill>
            <a:schemeClr val="bg1">
              <a:lumMod val="8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3600" dirty="0">
                <a:latin typeface="Century Gothic" panose="020B0502020202020204" pitchFamily="34" charset="0"/>
              </a:rPr>
              <a:t>EV3 Robot</a:t>
            </a:r>
          </a:p>
        </p:txBody>
      </p:sp>
      <p:pic>
        <p:nvPicPr>
          <p:cNvPr id="40" name="Picture 39">
            <a:extLst>
              <a:ext uri="{FF2B5EF4-FFF2-40B4-BE49-F238E27FC236}">
                <a16:creationId xmlns:a16="http://schemas.microsoft.com/office/drawing/2014/main" id="{B18CD88E-59FA-5945-8993-D9FD2BC4594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950996" y="11353800"/>
            <a:ext cx="4359015" cy="3696241"/>
          </a:xfrm>
          <a:prstGeom prst="rect">
            <a:avLst/>
          </a:prstGeom>
        </p:spPr>
      </p:pic>
      <p:pic>
        <p:nvPicPr>
          <p:cNvPr id="47" name="Picture 46" descr="A picture containing ground, floor, plane, airport&#10;&#10;Description automatically generated">
            <a:extLst>
              <a:ext uri="{FF2B5EF4-FFF2-40B4-BE49-F238E27FC236}">
                <a16:creationId xmlns:a16="http://schemas.microsoft.com/office/drawing/2014/main" id="{47A69FBC-17E8-9748-8504-E5F346DA82D7}"/>
              </a:ext>
            </a:extLst>
          </p:cNvPr>
          <p:cNvPicPr>
            <a:picLocks noChangeAspect="1"/>
          </p:cNvPicPr>
          <p:nvPr/>
        </p:nvPicPr>
        <p:blipFill rotWithShape="1">
          <a:blip r:embed="rId8">
            <a:extLst>
              <a:ext uri="{28A0092B-C50C-407E-A947-70E740481C1C}">
                <a14:useLocalDpi xmlns:a14="http://schemas.microsoft.com/office/drawing/2010/main" val="0"/>
              </a:ext>
            </a:extLst>
          </a:blip>
          <a:srcRect l="4058" t="13055" r="4930" b="10157"/>
          <a:stretch/>
        </p:blipFill>
        <p:spPr>
          <a:xfrm>
            <a:off x="26404927" y="11353800"/>
            <a:ext cx="5827673" cy="3687604"/>
          </a:xfrm>
          <a:prstGeom prst="rect">
            <a:avLst/>
          </a:prstGeom>
        </p:spPr>
      </p:pic>
      <p:sp>
        <p:nvSpPr>
          <p:cNvPr id="51" name="TextBox 26">
            <a:extLst>
              <a:ext uri="{FF2B5EF4-FFF2-40B4-BE49-F238E27FC236}">
                <a16:creationId xmlns:a16="http://schemas.microsoft.com/office/drawing/2014/main" id="{C429161A-AD4C-734B-9A94-FFA150B9A038}"/>
              </a:ext>
            </a:extLst>
          </p:cNvPr>
          <p:cNvSpPr txBox="1"/>
          <p:nvPr/>
        </p:nvSpPr>
        <p:spPr>
          <a:xfrm>
            <a:off x="26487700" y="15087600"/>
            <a:ext cx="5662127" cy="461665"/>
          </a:xfrm>
          <a:prstGeom prst="rect">
            <a:avLst/>
          </a:prstGeom>
          <a:noFill/>
        </p:spPr>
        <p:txBody>
          <a:bodyPr wrap="none" rtlCol="0">
            <a:spAutoFit/>
          </a:bodyPr>
          <a:lstStyle/>
          <a:p>
            <a:pPr algn="ctr"/>
            <a:r>
              <a:rPr lang="en-US" sz="2400" i="1" dirty="0">
                <a:latin typeface="Arial"/>
                <a:cs typeface="Arial"/>
              </a:rPr>
              <a:t>Figure 6: EV3 Robot on Coordinate Grid</a:t>
            </a:r>
          </a:p>
        </p:txBody>
      </p:sp>
      <p:sp>
        <p:nvSpPr>
          <p:cNvPr id="61" name="TextBox 26">
            <a:extLst>
              <a:ext uri="{FF2B5EF4-FFF2-40B4-BE49-F238E27FC236}">
                <a16:creationId xmlns:a16="http://schemas.microsoft.com/office/drawing/2014/main" id="{75502243-D2BA-104D-AD04-B7A93CEEBA98}"/>
              </a:ext>
            </a:extLst>
          </p:cNvPr>
          <p:cNvSpPr txBox="1"/>
          <p:nvPr/>
        </p:nvSpPr>
        <p:spPr>
          <a:xfrm>
            <a:off x="6431024" y="13515759"/>
            <a:ext cx="4130875" cy="461665"/>
          </a:xfrm>
          <a:prstGeom prst="rect">
            <a:avLst/>
          </a:prstGeom>
          <a:noFill/>
        </p:spPr>
        <p:txBody>
          <a:bodyPr wrap="none" rtlCol="0">
            <a:spAutoFit/>
          </a:bodyPr>
          <a:lstStyle/>
          <a:p>
            <a:pPr algn="ctr"/>
            <a:r>
              <a:rPr lang="en-US" sz="2400" i="1" dirty="0">
                <a:latin typeface="Arial"/>
                <a:cs typeface="Arial"/>
              </a:rPr>
              <a:t>Figure 2: OptiTrack Cameras</a:t>
            </a:r>
          </a:p>
        </p:txBody>
      </p:sp>
      <p:sp>
        <p:nvSpPr>
          <p:cNvPr id="62" name="TextBox 26">
            <a:extLst>
              <a:ext uri="{FF2B5EF4-FFF2-40B4-BE49-F238E27FC236}">
                <a16:creationId xmlns:a16="http://schemas.microsoft.com/office/drawing/2014/main" id="{D9EF9866-BF3C-B647-ADE3-0AB19AC3A3CB}"/>
              </a:ext>
            </a:extLst>
          </p:cNvPr>
          <p:cNvSpPr txBox="1"/>
          <p:nvPr/>
        </p:nvSpPr>
        <p:spPr>
          <a:xfrm>
            <a:off x="11413774" y="11280381"/>
            <a:ext cx="2049957" cy="830997"/>
          </a:xfrm>
          <a:prstGeom prst="rect">
            <a:avLst/>
          </a:prstGeom>
          <a:noFill/>
        </p:spPr>
        <p:txBody>
          <a:bodyPr wrap="square" rtlCol="0">
            <a:spAutoFit/>
          </a:bodyPr>
          <a:lstStyle/>
          <a:p>
            <a:pPr algn="ctr"/>
            <a:r>
              <a:rPr lang="en-US" sz="2400" i="1" dirty="0">
                <a:latin typeface="Arial"/>
                <a:cs typeface="Arial"/>
              </a:rPr>
              <a:t>Figure 3: iOS Application</a:t>
            </a:r>
          </a:p>
        </p:txBody>
      </p:sp>
      <p:sp>
        <p:nvSpPr>
          <p:cNvPr id="63" name="TextBox 26">
            <a:extLst>
              <a:ext uri="{FF2B5EF4-FFF2-40B4-BE49-F238E27FC236}">
                <a16:creationId xmlns:a16="http://schemas.microsoft.com/office/drawing/2014/main" id="{8A864218-BC54-7849-AD7E-602A1FA0334F}"/>
              </a:ext>
            </a:extLst>
          </p:cNvPr>
          <p:cNvSpPr txBox="1"/>
          <p:nvPr/>
        </p:nvSpPr>
        <p:spPr>
          <a:xfrm>
            <a:off x="18126698" y="11542937"/>
            <a:ext cx="2980702" cy="461665"/>
          </a:xfrm>
          <a:prstGeom prst="rect">
            <a:avLst/>
          </a:prstGeom>
          <a:noFill/>
        </p:spPr>
        <p:txBody>
          <a:bodyPr wrap="square" rtlCol="0">
            <a:spAutoFit/>
          </a:bodyPr>
          <a:lstStyle/>
          <a:p>
            <a:pPr algn="ctr"/>
            <a:r>
              <a:rPr lang="en-US" sz="2400" i="1" dirty="0">
                <a:latin typeface="Arial"/>
                <a:cs typeface="Arial"/>
              </a:rPr>
              <a:t>Figure 4: EV3 Robot</a:t>
            </a:r>
          </a:p>
        </p:txBody>
      </p:sp>
      <p:sp>
        <p:nvSpPr>
          <p:cNvPr id="65" name="TextBox 64">
            <a:extLst>
              <a:ext uri="{FF2B5EF4-FFF2-40B4-BE49-F238E27FC236}">
                <a16:creationId xmlns:a16="http://schemas.microsoft.com/office/drawing/2014/main" id="{0ABE23CA-7030-4C49-9690-1EB8F9D07BF1}"/>
              </a:ext>
            </a:extLst>
          </p:cNvPr>
          <p:cNvSpPr txBox="1"/>
          <p:nvPr/>
        </p:nvSpPr>
        <p:spPr>
          <a:xfrm>
            <a:off x="11329552" y="4984331"/>
            <a:ext cx="10287000" cy="2400657"/>
          </a:xfrm>
          <a:prstGeom prst="rect">
            <a:avLst/>
          </a:prstGeom>
          <a:noFill/>
        </p:spPr>
        <p:txBody>
          <a:bodyPr wrap="square" rtlCol="0">
            <a:spAutoFit/>
          </a:bodyPr>
          <a:lstStyle/>
          <a:p>
            <a:r>
              <a:rPr lang="en-US" sz="3000" dirty="0">
                <a:solidFill>
                  <a:prstClr val="black"/>
                </a:solidFill>
                <a:latin typeface="Arial"/>
                <a:cs typeface="Arial"/>
              </a:rPr>
              <a:t>Attribution theory demonstrates that with teachable agents like TAG, students have peer-like interactions with robots therefore if a student fails at a math problem, they don’t feel dismal because the robot provides peer-like feedback contrasted by interactions with a teacher or professor [2].</a:t>
            </a:r>
          </a:p>
        </p:txBody>
      </p:sp>
      <p:sp>
        <p:nvSpPr>
          <p:cNvPr id="66" name="TextBox 26">
            <a:extLst>
              <a:ext uri="{FF2B5EF4-FFF2-40B4-BE49-F238E27FC236}">
                <a16:creationId xmlns:a16="http://schemas.microsoft.com/office/drawing/2014/main" id="{2DB1D30B-C4E2-A54B-80A0-6C1DDFA0E8B2}"/>
              </a:ext>
            </a:extLst>
          </p:cNvPr>
          <p:cNvSpPr txBox="1"/>
          <p:nvPr/>
        </p:nvSpPr>
        <p:spPr>
          <a:xfrm>
            <a:off x="11435291" y="13636268"/>
            <a:ext cx="5020702" cy="461665"/>
          </a:xfrm>
          <a:prstGeom prst="rect">
            <a:avLst/>
          </a:prstGeom>
          <a:noFill/>
        </p:spPr>
        <p:txBody>
          <a:bodyPr wrap="square" rtlCol="0">
            <a:spAutoFit/>
          </a:bodyPr>
          <a:lstStyle/>
          <a:p>
            <a:pPr algn="ctr"/>
            <a:r>
              <a:rPr lang="en-US" sz="2400" i="1" dirty="0">
                <a:latin typeface="Arial"/>
                <a:cs typeface="Arial"/>
              </a:rPr>
              <a:t>Figure 7: Feedback of TAG Design</a:t>
            </a:r>
          </a:p>
        </p:txBody>
      </p:sp>
      <p:grpSp>
        <p:nvGrpSpPr>
          <p:cNvPr id="10" name="Group 9">
            <a:extLst>
              <a:ext uri="{FF2B5EF4-FFF2-40B4-BE49-F238E27FC236}">
                <a16:creationId xmlns:a16="http://schemas.microsoft.com/office/drawing/2014/main" id="{13BEB62F-2696-C146-8E53-154153DE0380}"/>
              </a:ext>
            </a:extLst>
          </p:cNvPr>
          <p:cNvGrpSpPr/>
          <p:nvPr/>
        </p:nvGrpSpPr>
        <p:grpSpPr>
          <a:xfrm>
            <a:off x="13961012" y="7262973"/>
            <a:ext cx="6986427" cy="6986427"/>
            <a:chOff x="12964085" y="7137700"/>
            <a:chExt cx="6986427" cy="6986427"/>
          </a:xfrm>
        </p:grpSpPr>
        <p:sp>
          <p:nvSpPr>
            <p:cNvPr id="11" name="Freeform 10">
              <a:extLst>
                <a:ext uri="{FF2B5EF4-FFF2-40B4-BE49-F238E27FC236}">
                  <a16:creationId xmlns:a16="http://schemas.microsoft.com/office/drawing/2014/main" id="{3EA7ADC6-188B-574A-A70C-2FE84913EB2D}"/>
                </a:ext>
              </a:extLst>
            </p:cNvPr>
            <p:cNvSpPr/>
            <p:nvPr/>
          </p:nvSpPr>
          <p:spPr>
            <a:xfrm>
              <a:off x="17323320" y="7294747"/>
              <a:ext cx="2470145" cy="2470145"/>
            </a:xfrm>
            <a:custGeom>
              <a:avLst/>
              <a:gdLst>
                <a:gd name="connsiteX0" fmla="*/ 0 w 2470145"/>
                <a:gd name="connsiteY0" fmla="*/ 0 h 2470145"/>
                <a:gd name="connsiteX1" fmla="*/ 2470145 w 2470145"/>
                <a:gd name="connsiteY1" fmla="*/ 0 h 2470145"/>
                <a:gd name="connsiteX2" fmla="*/ 2470145 w 2470145"/>
                <a:gd name="connsiteY2" fmla="*/ 2470145 h 2470145"/>
                <a:gd name="connsiteX3" fmla="*/ 0 w 2470145"/>
                <a:gd name="connsiteY3" fmla="*/ 2470145 h 2470145"/>
                <a:gd name="connsiteX4" fmla="*/ 0 w 2470145"/>
                <a:gd name="connsiteY4" fmla="*/ 0 h 2470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0145" h="2470145">
                  <a:moveTo>
                    <a:pt x="0" y="0"/>
                  </a:moveTo>
                  <a:lnTo>
                    <a:pt x="2470145" y="0"/>
                  </a:lnTo>
                  <a:lnTo>
                    <a:pt x="2470145" y="2470145"/>
                  </a:lnTo>
                  <a:lnTo>
                    <a:pt x="0" y="247014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endParaRPr lang="en-US" sz="6500" kern="1200"/>
            </a:p>
          </p:txBody>
        </p:sp>
        <p:sp>
          <p:nvSpPr>
            <p:cNvPr id="12" name="Circular Arrow 11">
              <a:extLst>
                <a:ext uri="{FF2B5EF4-FFF2-40B4-BE49-F238E27FC236}">
                  <a16:creationId xmlns:a16="http://schemas.microsoft.com/office/drawing/2014/main" id="{75F33B95-2223-3F46-807D-5D0873B5BEF5}"/>
                </a:ext>
              </a:extLst>
            </p:cNvPr>
            <p:cNvSpPr/>
            <p:nvPr/>
          </p:nvSpPr>
          <p:spPr>
            <a:xfrm>
              <a:off x="12964085" y="7137700"/>
              <a:ext cx="6986427" cy="6986427"/>
            </a:xfrm>
            <a:prstGeom prst="circularArrow">
              <a:avLst>
                <a:gd name="adj1" fmla="val 6894"/>
                <a:gd name="adj2" fmla="val 464751"/>
                <a:gd name="adj3" fmla="val 551946"/>
                <a:gd name="adj4" fmla="val 20583303"/>
                <a:gd name="adj5" fmla="val 8044"/>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Freeform 12">
              <a:extLst>
                <a:ext uri="{FF2B5EF4-FFF2-40B4-BE49-F238E27FC236}">
                  <a16:creationId xmlns:a16="http://schemas.microsoft.com/office/drawing/2014/main" id="{020E465B-6E8C-DE4E-A98F-A37D6DB7D8B0}"/>
                </a:ext>
              </a:extLst>
            </p:cNvPr>
            <p:cNvSpPr/>
            <p:nvPr/>
          </p:nvSpPr>
          <p:spPr>
            <a:xfrm>
              <a:off x="17323320" y="11496935"/>
              <a:ext cx="2470145" cy="2470145"/>
            </a:xfrm>
            <a:custGeom>
              <a:avLst/>
              <a:gdLst>
                <a:gd name="connsiteX0" fmla="*/ 0 w 2470145"/>
                <a:gd name="connsiteY0" fmla="*/ 0 h 2470145"/>
                <a:gd name="connsiteX1" fmla="*/ 2470145 w 2470145"/>
                <a:gd name="connsiteY1" fmla="*/ 0 h 2470145"/>
                <a:gd name="connsiteX2" fmla="*/ 2470145 w 2470145"/>
                <a:gd name="connsiteY2" fmla="*/ 2470145 h 2470145"/>
                <a:gd name="connsiteX3" fmla="*/ 0 w 2470145"/>
                <a:gd name="connsiteY3" fmla="*/ 2470145 h 2470145"/>
                <a:gd name="connsiteX4" fmla="*/ 0 w 2470145"/>
                <a:gd name="connsiteY4" fmla="*/ 0 h 2470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0145" h="2470145">
                  <a:moveTo>
                    <a:pt x="0" y="0"/>
                  </a:moveTo>
                  <a:lnTo>
                    <a:pt x="2470145" y="0"/>
                  </a:lnTo>
                  <a:lnTo>
                    <a:pt x="2470145" y="2470145"/>
                  </a:lnTo>
                  <a:lnTo>
                    <a:pt x="0" y="247014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endParaRPr lang="en-US" sz="6500" kern="1200"/>
            </a:p>
          </p:txBody>
        </p:sp>
        <p:sp>
          <p:nvSpPr>
            <p:cNvPr id="14" name="Circular Arrow 13">
              <a:extLst>
                <a:ext uri="{FF2B5EF4-FFF2-40B4-BE49-F238E27FC236}">
                  <a16:creationId xmlns:a16="http://schemas.microsoft.com/office/drawing/2014/main" id="{FBC8C4AE-4FB7-DD4C-B55D-D87BCFC2B7A2}"/>
                </a:ext>
              </a:extLst>
            </p:cNvPr>
            <p:cNvSpPr/>
            <p:nvPr/>
          </p:nvSpPr>
          <p:spPr>
            <a:xfrm>
              <a:off x="12964085" y="7137700"/>
              <a:ext cx="6986427" cy="6986427"/>
            </a:xfrm>
            <a:prstGeom prst="circularArrow">
              <a:avLst>
                <a:gd name="adj1" fmla="val 6894"/>
                <a:gd name="adj2" fmla="val 464751"/>
                <a:gd name="adj3" fmla="val 5951946"/>
                <a:gd name="adj4" fmla="val 4383303"/>
                <a:gd name="adj5" fmla="val 8044"/>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Freeform 14">
              <a:extLst>
                <a:ext uri="{FF2B5EF4-FFF2-40B4-BE49-F238E27FC236}">
                  <a16:creationId xmlns:a16="http://schemas.microsoft.com/office/drawing/2014/main" id="{2D3111C2-95D9-DF4F-A400-D9B5B3AC0670}"/>
                </a:ext>
              </a:extLst>
            </p:cNvPr>
            <p:cNvSpPr/>
            <p:nvPr/>
          </p:nvSpPr>
          <p:spPr>
            <a:xfrm>
              <a:off x="13121132" y="11496935"/>
              <a:ext cx="2470145" cy="2470145"/>
            </a:xfrm>
            <a:custGeom>
              <a:avLst/>
              <a:gdLst>
                <a:gd name="connsiteX0" fmla="*/ 0 w 2470145"/>
                <a:gd name="connsiteY0" fmla="*/ 0 h 2470145"/>
                <a:gd name="connsiteX1" fmla="*/ 2470145 w 2470145"/>
                <a:gd name="connsiteY1" fmla="*/ 0 h 2470145"/>
                <a:gd name="connsiteX2" fmla="*/ 2470145 w 2470145"/>
                <a:gd name="connsiteY2" fmla="*/ 2470145 h 2470145"/>
                <a:gd name="connsiteX3" fmla="*/ 0 w 2470145"/>
                <a:gd name="connsiteY3" fmla="*/ 2470145 h 2470145"/>
                <a:gd name="connsiteX4" fmla="*/ 0 w 2470145"/>
                <a:gd name="connsiteY4" fmla="*/ 0 h 2470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0145" h="2470145">
                  <a:moveTo>
                    <a:pt x="0" y="0"/>
                  </a:moveTo>
                  <a:lnTo>
                    <a:pt x="2470145" y="0"/>
                  </a:lnTo>
                  <a:lnTo>
                    <a:pt x="2470145" y="2470145"/>
                  </a:lnTo>
                  <a:lnTo>
                    <a:pt x="0" y="247014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endParaRPr lang="en-US" sz="6500" kern="1200"/>
            </a:p>
          </p:txBody>
        </p:sp>
        <p:sp>
          <p:nvSpPr>
            <p:cNvPr id="17" name="Circular Arrow 16">
              <a:extLst>
                <a:ext uri="{FF2B5EF4-FFF2-40B4-BE49-F238E27FC236}">
                  <a16:creationId xmlns:a16="http://schemas.microsoft.com/office/drawing/2014/main" id="{ED37409B-FDBD-5542-8B77-05C6E7F742A1}"/>
                </a:ext>
              </a:extLst>
            </p:cNvPr>
            <p:cNvSpPr/>
            <p:nvPr/>
          </p:nvSpPr>
          <p:spPr>
            <a:xfrm>
              <a:off x="12964085" y="7137700"/>
              <a:ext cx="6986427" cy="6986427"/>
            </a:xfrm>
            <a:prstGeom prst="circularArrow">
              <a:avLst>
                <a:gd name="adj1" fmla="val 6894"/>
                <a:gd name="adj2" fmla="val 464751"/>
                <a:gd name="adj3" fmla="val 11351946"/>
                <a:gd name="adj4" fmla="val 9783303"/>
                <a:gd name="adj5" fmla="val 8044"/>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Freeform 17">
              <a:extLst>
                <a:ext uri="{FF2B5EF4-FFF2-40B4-BE49-F238E27FC236}">
                  <a16:creationId xmlns:a16="http://schemas.microsoft.com/office/drawing/2014/main" id="{E3C426B7-D105-B449-9D3A-53408BD5E5AC}"/>
                </a:ext>
              </a:extLst>
            </p:cNvPr>
            <p:cNvSpPr/>
            <p:nvPr/>
          </p:nvSpPr>
          <p:spPr>
            <a:xfrm>
              <a:off x="13121132" y="7294747"/>
              <a:ext cx="2470145" cy="2470145"/>
            </a:xfrm>
            <a:custGeom>
              <a:avLst/>
              <a:gdLst>
                <a:gd name="connsiteX0" fmla="*/ 0 w 2470145"/>
                <a:gd name="connsiteY0" fmla="*/ 0 h 2470145"/>
                <a:gd name="connsiteX1" fmla="*/ 2470145 w 2470145"/>
                <a:gd name="connsiteY1" fmla="*/ 0 h 2470145"/>
                <a:gd name="connsiteX2" fmla="*/ 2470145 w 2470145"/>
                <a:gd name="connsiteY2" fmla="*/ 2470145 h 2470145"/>
                <a:gd name="connsiteX3" fmla="*/ 0 w 2470145"/>
                <a:gd name="connsiteY3" fmla="*/ 2470145 h 2470145"/>
                <a:gd name="connsiteX4" fmla="*/ 0 w 2470145"/>
                <a:gd name="connsiteY4" fmla="*/ 0 h 2470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0145" h="2470145">
                  <a:moveTo>
                    <a:pt x="0" y="0"/>
                  </a:moveTo>
                  <a:lnTo>
                    <a:pt x="2470145" y="0"/>
                  </a:lnTo>
                  <a:lnTo>
                    <a:pt x="2470145" y="2470145"/>
                  </a:lnTo>
                  <a:lnTo>
                    <a:pt x="0" y="247014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endParaRPr lang="en-US" sz="6500" kern="1200"/>
            </a:p>
          </p:txBody>
        </p:sp>
        <p:sp>
          <p:nvSpPr>
            <p:cNvPr id="20" name="Circular Arrow 19">
              <a:extLst>
                <a:ext uri="{FF2B5EF4-FFF2-40B4-BE49-F238E27FC236}">
                  <a16:creationId xmlns:a16="http://schemas.microsoft.com/office/drawing/2014/main" id="{8EDA19AA-3FC2-E849-AB69-7D3BE825FB2A}"/>
                </a:ext>
              </a:extLst>
            </p:cNvPr>
            <p:cNvSpPr/>
            <p:nvPr/>
          </p:nvSpPr>
          <p:spPr>
            <a:xfrm>
              <a:off x="12964085" y="7137700"/>
              <a:ext cx="6986427" cy="6986427"/>
            </a:xfrm>
            <a:prstGeom prst="circularArrow">
              <a:avLst>
                <a:gd name="adj1" fmla="val 6894"/>
                <a:gd name="adj2" fmla="val 464751"/>
                <a:gd name="adj3" fmla="val 16751946"/>
                <a:gd name="adj4" fmla="val 15183303"/>
                <a:gd name="adj5" fmla="val 8044"/>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spTree>
    <p:extLst>
      <p:ext uri="{BB962C8B-B14F-4D97-AF65-F5344CB8AC3E}">
        <p14:creationId xmlns:p14="http://schemas.microsoft.com/office/powerpoint/2010/main" val="22198721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8821</TotalTime>
  <Words>796</Words>
  <Application>Microsoft Macintosh PowerPoint</Application>
  <PresentationFormat>Custom</PresentationFormat>
  <Paragraphs>30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Century Gothic</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TAG</dc:title>
  <dc:subject/>
  <dc:creator>Kevin Chen</dc:creator>
  <cp:keywords/>
  <dc:description/>
  <cp:lastModifiedBy>Kevin Chen</cp:lastModifiedBy>
  <cp:revision>231</cp:revision>
  <cp:lastPrinted>2017-07-07T19:34:58Z</cp:lastPrinted>
  <dcterms:created xsi:type="dcterms:W3CDTF">2012-08-01T15:45:41Z</dcterms:created>
  <dcterms:modified xsi:type="dcterms:W3CDTF">2019-07-19T15:08:22Z</dcterms:modified>
  <cp:category/>
</cp:coreProperties>
</file>

<file path=docProps/thumbnail.jpeg>
</file>